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78" r:id="rId3"/>
    <p:sldId id="359" r:id="rId4"/>
    <p:sldId id="361" r:id="rId5"/>
    <p:sldId id="362" r:id="rId6"/>
    <p:sldId id="363" r:id="rId7"/>
    <p:sldId id="365" r:id="rId8"/>
    <p:sldId id="366" r:id="rId9"/>
    <p:sldId id="381" r:id="rId10"/>
    <p:sldId id="382" r:id="rId11"/>
    <p:sldId id="383" r:id="rId12"/>
    <p:sldId id="367" r:id="rId13"/>
    <p:sldId id="368" r:id="rId14"/>
    <p:sldId id="369" r:id="rId15"/>
    <p:sldId id="371" r:id="rId16"/>
    <p:sldId id="372" r:id="rId17"/>
    <p:sldId id="373" r:id="rId18"/>
    <p:sldId id="374" r:id="rId19"/>
    <p:sldId id="375" r:id="rId20"/>
    <p:sldId id="380" r:id="rId21"/>
    <p:sldId id="379" r:id="rId22"/>
    <p:sldId id="377" r:id="rId23"/>
    <p:sldId id="31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4700"/>
    <a:srgbClr val="00D500"/>
    <a:srgbClr val="02AE00"/>
    <a:srgbClr val="029C00"/>
    <a:srgbClr val="0080FF"/>
    <a:srgbClr val="EAEAEA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82" autoAdjust="0"/>
  </p:normalViewPr>
  <p:slideViewPr>
    <p:cSldViewPr>
      <p:cViewPr varScale="1">
        <p:scale>
          <a:sx n="67" d="100"/>
          <a:sy n="67" d="100"/>
        </p:scale>
        <p:origin x="6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52"/>
    </p:cViewPr>
  </p:sorter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457AD4-1394-D544-BE72-BE757AF243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15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147F517-DC3E-0E45-A370-ABD39CB6F77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8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D9BE5-01CF-F84A-8D9F-B5A6D88D33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41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D9BE5-01CF-F84A-8D9F-B5A6D88D33F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1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D9BE5-01CF-F84A-8D9F-B5A6D88D33F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99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D9BE5-01CF-F84A-8D9F-B5A6D88D33F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84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4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D9BE5-01CF-F84A-8D9F-B5A6D88D33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6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D9BE5-01CF-F84A-8D9F-B5A6D88D33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D9BE5-01CF-F84A-8D9F-B5A6D88D33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5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D9BE5-01CF-F84A-8D9F-B5A6D88D33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89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D9BE5-01CF-F84A-8D9F-B5A6D88D33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34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D9BE5-01CF-F84A-8D9F-B5A6D88D33F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7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D9BE5-01CF-F84A-8D9F-B5A6D88D33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96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D9BE5-01CF-F84A-8D9F-B5A6D88D33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6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4FC35-7B4E-C94C-9F8C-F24A442A7E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F54E1-1BC7-964D-9727-96E80623B2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9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628775"/>
            <a:ext cx="2071687" cy="4497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628775"/>
            <a:ext cx="6067425" cy="4497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C8E4B-1DBB-3843-B52B-EFF1FCDFB5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0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8945-2DCC-804E-A5CA-BBD4ED1DD0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6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918B-F073-8A4C-80CC-ED20A585CF6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0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13100"/>
            <a:ext cx="4038600" cy="2913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13100"/>
            <a:ext cx="4038600" cy="2913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5401-4695-9047-8578-C0F22CE1C4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4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0D34-9D67-DD4B-BE38-FE37B5DE4B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8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74D98-F3AB-CC46-9812-3F70F138E4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6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527D-AA54-A84B-BE8C-EB2D49D2E3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2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A789-531A-404B-9E7E-22F6D3207E0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7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AC17B-D4A5-9C42-A858-ACE4EF1288B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3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1763"/>
            <a:ext cx="28956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303E8D4-16AF-FD40-8281-1935CFC57D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nder@cma-science.nl" TargetMode="External"/><Relationship Id="rId2" Type="http://schemas.openxmlformats.org/officeDocument/2006/relationships/hyperlink" Target="mailto:merel@cma-science.n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ander@cma-science.nl" TargetMode="External"/><Relationship Id="rId2" Type="http://schemas.openxmlformats.org/officeDocument/2006/relationships/hyperlink" Target="mailto:merel@cma-science.n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13100"/>
            <a:ext cx="9144000" cy="1728788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err="1" smtClean="0">
                <a:solidFill>
                  <a:srgbClr val="FF6600"/>
                </a:solidFill>
                <a:cs typeface="+mj-cs"/>
              </a:rPr>
              <a:t>Werkgroep</a:t>
            </a:r>
            <a:r>
              <a:rPr lang="en-US" sz="3000" dirty="0" smtClean="0">
                <a:solidFill>
                  <a:srgbClr val="FF6600"/>
                </a:solidFill>
                <a:cs typeface="+mj-cs"/>
              </a:rPr>
              <a:t> </a:t>
            </a:r>
            <a:r>
              <a:rPr lang="en-US" sz="3000" dirty="0" err="1" smtClean="0">
                <a:solidFill>
                  <a:srgbClr val="FF6600"/>
                </a:solidFill>
                <a:cs typeface="+mj-cs"/>
              </a:rPr>
              <a:t>Natuurkunde</a:t>
            </a:r>
            <a:r>
              <a:rPr lang="en-US" sz="3000" dirty="0" smtClean="0">
                <a:solidFill>
                  <a:srgbClr val="FF6600"/>
                </a:solidFill>
                <a:cs typeface="+mj-cs"/>
              </a:rPr>
              <a:t> </a:t>
            </a:r>
            <a:r>
              <a:rPr lang="en-US" sz="3000" dirty="0" err="1" smtClean="0">
                <a:solidFill>
                  <a:srgbClr val="FF6600"/>
                </a:solidFill>
                <a:cs typeface="+mj-cs"/>
              </a:rPr>
              <a:t>Didactiek</a:t>
            </a:r>
            <a:r>
              <a:rPr lang="en-US" sz="3000" dirty="0" smtClean="0">
                <a:solidFill>
                  <a:srgbClr val="FF6600"/>
                </a:solidFill>
                <a:cs typeface="+mj-cs"/>
              </a:rPr>
              <a:t/>
            </a:r>
            <a:br>
              <a:rPr lang="en-US" sz="3000" dirty="0" smtClean="0">
                <a:solidFill>
                  <a:srgbClr val="FF6600"/>
                </a:solidFill>
                <a:cs typeface="+mj-cs"/>
              </a:rPr>
            </a:br>
            <a:r>
              <a:rPr lang="en-US" sz="3000" dirty="0" smtClean="0">
                <a:solidFill>
                  <a:srgbClr val="FF6600"/>
                </a:solidFill>
                <a:cs typeface="+mj-cs"/>
              </a:rPr>
              <a:t>11 December 2015</a:t>
            </a:r>
            <a:br>
              <a:rPr lang="en-US" sz="3000" dirty="0" smtClean="0">
                <a:solidFill>
                  <a:srgbClr val="FF6600"/>
                </a:solidFill>
                <a:cs typeface="+mj-cs"/>
              </a:rPr>
            </a:br>
            <a:r>
              <a:rPr lang="en-US" sz="3000" dirty="0" smtClean="0">
                <a:solidFill>
                  <a:srgbClr val="FF6600"/>
                </a:solidFill>
                <a:cs typeface="+mj-cs"/>
              </a:rPr>
              <a:t/>
            </a:r>
            <a:br>
              <a:rPr lang="en-US" sz="3000" dirty="0" smtClean="0">
                <a:solidFill>
                  <a:srgbClr val="FF6600"/>
                </a:solidFill>
                <a:cs typeface="+mj-cs"/>
              </a:rPr>
            </a:br>
            <a:r>
              <a:rPr lang="en-US" sz="2800" dirty="0" smtClean="0">
                <a:solidFill>
                  <a:srgbClr val="FF6600"/>
                </a:solidFill>
                <a:cs typeface="+mj-cs"/>
              </a:rPr>
              <a:t>Merel </a:t>
            </a:r>
            <a:r>
              <a:rPr lang="en-US" sz="2800" dirty="0" smtClean="0">
                <a:solidFill>
                  <a:srgbClr val="FF6600"/>
                </a:solidFill>
                <a:cs typeface="+mj-cs"/>
              </a:rPr>
              <a:t>Collenteur (</a:t>
            </a:r>
            <a:r>
              <a:rPr lang="en-US" sz="2800" dirty="0" smtClean="0">
                <a:solidFill>
                  <a:srgbClr val="FF6600"/>
                </a:solidFill>
                <a:cs typeface="+mj-cs"/>
                <a:hlinkClick r:id="rId2"/>
              </a:rPr>
              <a:t>merel@cma-science.nl</a:t>
            </a:r>
            <a:r>
              <a:rPr lang="en-US" sz="2800" dirty="0" smtClean="0">
                <a:solidFill>
                  <a:srgbClr val="FF6600"/>
                </a:solidFill>
                <a:cs typeface="+mj-cs"/>
              </a:rPr>
              <a:t>)</a:t>
            </a:r>
            <a:br>
              <a:rPr lang="en-US" sz="2800" dirty="0" smtClean="0">
                <a:solidFill>
                  <a:srgbClr val="FF6600"/>
                </a:solidFill>
                <a:cs typeface="+mj-cs"/>
              </a:rPr>
            </a:br>
            <a:r>
              <a:rPr lang="en-US" sz="2800" dirty="0">
                <a:solidFill>
                  <a:srgbClr val="FF6600"/>
                </a:solidFill>
              </a:rPr>
              <a:t>Sander Habets (</a:t>
            </a:r>
            <a:r>
              <a:rPr lang="en-US" sz="2800" dirty="0">
                <a:solidFill>
                  <a:srgbClr val="FF6600"/>
                </a:solidFill>
                <a:hlinkClick r:id="rId3"/>
              </a:rPr>
              <a:t>sander@cma-science.nl</a:t>
            </a:r>
            <a:r>
              <a:rPr lang="en-US" sz="2800" dirty="0" smtClean="0">
                <a:solidFill>
                  <a:srgbClr val="FF6600"/>
                </a:solidFill>
              </a:rPr>
              <a:t>)</a:t>
            </a:r>
            <a:r>
              <a:rPr lang="en-US" sz="2800" dirty="0" smtClean="0">
                <a:solidFill>
                  <a:srgbClr val="FF6600"/>
                </a:solidFill>
                <a:cs typeface="+mj-cs"/>
              </a:rPr>
              <a:t> </a:t>
            </a:r>
            <a:endParaRPr lang="en-US" sz="2800" b="1" dirty="0" smtClean="0">
              <a:cs typeface="+mj-cs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692150"/>
            <a:ext cx="9144000" cy="1873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/>
            </a:r>
            <a:br>
              <a:rPr lang="en-US" sz="2000" b="1" dirty="0">
                <a:solidFill>
                  <a:schemeClr val="bg1"/>
                </a:solidFill>
                <a:cs typeface="+mn-cs"/>
              </a:rPr>
            </a:br>
            <a:endParaRPr lang="en-US" sz="36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0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9144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0" y="90805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sz="4800" b="1" dirty="0" smtClean="0">
                <a:solidFill>
                  <a:schemeClr val="bg1"/>
                </a:solidFill>
              </a:rPr>
              <a:t>Vakoverstijgend </a:t>
            </a:r>
            <a:br>
              <a:rPr lang="nl-NL" sz="4800" b="1" dirty="0" smtClean="0">
                <a:solidFill>
                  <a:schemeClr val="bg1"/>
                </a:solidFill>
              </a:rPr>
            </a:br>
            <a:r>
              <a:rPr lang="nl-NL" sz="4800" b="1" dirty="0" smtClean="0">
                <a:solidFill>
                  <a:schemeClr val="bg1"/>
                </a:solidFill>
              </a:rPr>
              <a:t>modelleren</a:t>
            </a:r>
          </a:p>
        </p:txBody>
      </p:sp>
      <p:pic>
        <p:nvPicPr>
          <p:cNvPr id="9" name="Picture 7" descr="CMA-logo-400x400-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08542"/>
            <a:ext cx="1225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06437"/>
          </a:xfrm>
        </p:spPr>
        <p:txBody>
          <a:bodyPr/>
          <a:lstStyle/>
          <a:p>
            <a:pPr algn="l" eaLnBrk="1" hangingPunct="1"/>
            <a:r>
              <a:rPr lang="nl-NL" dirty="0" smtClean="0"/>
              <a:t>Hoofdelementen leerlijn, 3HV</a:t>
            </a:r>
          </a:p>
        </p:txBody>
      </p:sp>
      <p:pic>
        <p:nvPicPr>
          <p:cNvPr id="184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7188"/>
            <a:ext cx="913923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3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980728"/>
          </a:xfrm>
        </p:spPr>
        <p:txBody>
          <a:bodyPr/>
          <a:lstStyle/>
          <a:p>
            <a:pPr algn="l"/>
            <a:r>
              <a:rPr lang="nl-NL" dirty="0" smtClean="0"/>
              <a:t>Hoofelementen leerlijn, 4HV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1"/>
            <a:ext cx="9036496" cy="1019174"/>
          </a:xfrm>
        </p:spPr>
        <p:txBody>
          <a:bodyPr/>
          <a:lstStyle/>
          <a:p>
            <a:r>
              <a:rPr lang="nl-NL" dirty="0" smtClean="0"/>
              <a:t>Het basiskrachtenmodel: variaties op een thema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3618865" cy="239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3851920" y="2420888"/>
            <a:ext cx="5292080" cy="408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kern="0" dirty="0" smtClean="0"/>
              <a:t>Uitbreiden met:</a:t>
            </a:r>
          </a:p>
          <a:p>
            <a:r>
              <a:rPr lang="nl-NL" kern="0" dirty="0" smtClean="0"/>
              <a:t>Zwaartekracht en/of</a:t>
            </a:r>
          </a:p>
          <a:p>
            <a:r>
              <a:rPr lang="nl-NL" kern="0" dirty="0"/>
              <a:t>Luchtweerstand en/of</a:t>
            </a:r>
          </a:p>
          <a:p>
            <a:r>
              <a:rPr lang="nl-NL" kern="0" dirty="0"/>
              <a:t>Glijweerstand </a:t>
            </a:r>
            <a:r>
              <a:rPr lang="nl-NL" kern="0" dirty="0" smtClean="0"/>
              <a:t>en/of</a:t>
            </a:r>
          </a:p>
          <a:p>
            <a:r>
              <a:rPr lang="nl-NL" kern="0" dirty="0"/>
              <a:t>Veerkracht </a:t>
            </a:r>
            <a:r>
              <a:rPr lang="nl-NL" kern="0" dirty="0" smtClean="0"/>
              <a:t>en/of</a:t>
            </a:r>
          </a:p>
          <a:p>
            <a:r>
              <a:rPr lang="nl-NL" kern="0" dirty="0" smtClean="0"/>
              <a:t>Magnetische </a:t>
            </a:r>
            <a:r>
              <a:rPr lang="nl-NL" kern="0" dirty="0"/>
              <a:t>kracht en/of</a:t>
            </a:r>
          </a:p>
          <a:p>
            <a:r>
              <a:rPr lang="nl-NL" kern="0" dirty="0" smtClean="0"/>
              <a:t>……….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167769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107950"/>
            <a:ext cx="8064500" cy="1336675"/>
          </a:xfrm>
        </p:spPr>
        <p:txBody>
          <a:bodyPr/>
          <a:lstStyle/>
          <a:p>
            <a:pPr algn="r">
              <a:defRPr/>
            </a:pPr>
            <a:r>
              <a:rPr lang="en-US" sz="3600" dirty="0" err="1" smtClean="0"/>
              <a:t>Grafisch</a:t>
            </a:r>
            <a:r>
              <a:rPr lang="en-US" sz="3600" dirty="0" smtClean="0"/>
              <a:t> </a:t>
            </a:r>
            <a:r>
              <a:rPr lang="en-US" sz="3600" dirty="0" err="1" smtClean="0"/>
              <a:t>modelleren</a:t>
            </a:r>
            <a:r>
              <a:rPr lang="en-US" sz="3600" dirty="0" smtClean="0"/>
              <a:t> in Coach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52" y="1700808"/>
            <a:ext cx="5966896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107950"/>
            <a:ext cx="8064500" cy="1336675"/>
          </a:xfrm>
        </p:spPr>
        <p:txBody>
          <a:bodyPr/>
          <a:lstStyle/>
          <a:p>
            <a:pPr algn="r">
              <a:defRPr/>
            </a:pPr>
            <a:r>
              <a:rPr lang="en-US" sz="3600" dirty="0" err="1" smtClean="0"/>
              <a:t>Tekstueel</a:t>
            </a:r>
            <a:r>
              <a:rPr lang="en-US" sz="3600" dirty="0" smtClean="0"/>
              <a:t> </a:t>
            </a:r>
            <a:r>
              <a:rPr lang="en-US" sz="3600" dirty="0" err="1" smtClean="0"/>
              <a:t>modelleren</a:t>
            </a:r>
            <a:r>
              <a:rPr lang="en-US" sz="3600" dirty="0" smtClean="0"/>
              <a:t> in Coach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080659"/>
            <a:ext cx="55816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107950"/>
            <a:ext cx="8064500" cy="1336675"/>
          </a:xfrm>
        </p:spPr>
        <p:txBody>
          <a:bodyPr/>
          <a:lstStyle/>
          <a:p>
            <a:pPr algn="r">
              <a:defRPr/>
            </a:pPr>
            <a:r>
              <a:rPr lang="en-US" sz="3600" dirty="0" err="1" smtClean="0"/>
              <a:t>Resultaten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64447"/>
            <a:ext cx="7182861" cy="300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9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sz="3600" dirty="0" err="1"/>
              <a:t>Computermodel</a:t>
            </a:r>
            <a:r>
              <a:rPr lang="en-US" sz="3600" dirty="0"/>
              <a:t> - </a:t>
            </a:r>
            <a:r>
              <a:rPr lang="en-US" sz="3600" dirty="0" err="1"/>
              <a:t>grafisch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188" y="1340768"/>
            <a:ext cx="8209284" cy="4176464"/>
          </a:xfrm>
        </p:spPr>
        <p:txBody>
          <a:bodyPr>
            <a:noAutofit/>
          </a:bodyPr>
          <a:lstStyle/>
          <a:p>
            <a:r>
              <a:rPr lang="nl-NL" altLang="nl-NL" dirty="0" smtClean="0"/>
              <a:t>Model bevat altijd een onafhankelijke variabele (vaak is dat ‘tijd’)</a:t>
            </a:r>
          </a:p>
          <a:p>
            <a:pPr lvl="1"/>
            <a:r>
              <a:rPr lang="nl-NL" altLang="nl-NL" dirty="0" smtClean="0"/>
              <a:t>v als functie van t</a:t>
            </a:r>
          </a:p>
          <a:p>
            <a:pPr lvl="1"/>
            <a:r>
              <a:rPr lang="nl-NL" altLang="nl-NL" dirty="0" smtClean="0"/>
              <a:t>N als functie van t</a:t>
            </a:r>
            <a:endParaRPr lang="nl-NL" altLang="nl-NL" dirty="0"/>
          </a:p>
          <a:p>
            <a:pPr lvl="1"/>
            <a:r>
              <a:rPr lang="nl-NL" altLang="nl-NL" dirty="0" smtClean="0"/>
              <a:t>[A] als functie van t</a:t>
            </a:r>
          </a:p>
          <a:p>
            <a:pPr lvl="1"/>
            <a:endParaRPr lang="nl-NL" altLang="nl-NL" dirty="0"/>
          </a:p>
          <a:p>
            <a:r>
              <a:rPr lang="nl-NL" altLang="nl-NL" dirty="0" smtClean="0"/>
              <a:t>Soms niet</a:t>
            </a:r>
          </a:p>
          <a:p>
            <a:pPr lvl="1"/>
            <a:r>
              <a:rPr lang="nl-NL" altLang="nl-NL" dirty="0" smtClean="0"/>
              <a:t>I als functie van 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708920"/>
            <a:ext cx="9144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sz="3600" dirty="0" err="1" smtClean="0"/>
              <a:t>Computermodel</a:t>
            </a:r>
            <a:r>
              <a:rPr lang="en-US" sz="3600" dirty="0" smtClean="0"/>
              <a:t> - </a:t>
            </a:r>
            <a:r>
              <a:rPr lang="en-US" sz="3600" dirty="0" err="1" smtClean="0"/>
              <a:t>grafisch</a:t>
            </a:r>
            <a:endParaRPr lang="en-US" sz="36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Stock-flow diagram</a:t>
            </a:r>
          </a:p>
          <a:p>
            <a:pPr lvl="1"/>
            <a:r>
              <a:rPr lang="nl-NL" dirty="0" smtClean="0"/>
              <a:t>‘Container’</a:t>
            </a:r>
          </a:p>
          <a:p>
            <a:pPr lvl="1"/>
            <a:r>
              <a:rPr lang="nl-NL" dirty="0" smtClean="0"/>
              <a:t>‘Instroom’</a:t>
            </a:r>
          </a:p>
          <a:p>
            <a:pPr lvl="2"/>
            <a:r>
              <a:rPr lang="nl-NL" dirty="0" smtClean="0"/>
              <a:t>Vult container</a:t>
            </a:r>
          </a:p>
          <a:p>
            <a:pPr lvl="1"/>
            <a:r>
              <a:rPr lang="nl-NL" dirty="0" smtClean="0"/>
              <a:t>‘Uitstroom’</a:t>
            </a:r>
          </a:p>
          <a:p>
            <a:pPr lvl="2"/>
            <a:r>
              <a:rPr lang="nl-NL" dirty="0" smtClean="0"/>
              <a:t>Laat container leeglopen</a:t>
            </a:r>
          </a:p>
          <a:p>
            <a:pPr lvl="1"/>
            <a:r>
              <a:rPr lang="nl-NL" smtClean="0"/>
              <a:t>Constanten</a:t>
            </a:r>
            <a:endParaRPr lang="nl-NL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219" y="1700808"/>
            <a:ext cx="1737900" cy="86409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352" y="3285047"/>
            <a:ext cx="2243634" cy="75449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3" y="4759686"/>
            <a:ext cx="1411891" cy="9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sz="3600" dirty="0" err="1"/>
              <a:t>Computermodel</a:t>
            </a:r>
            <a:r>
              <a:rPr lang="en-US" sz="3600" dirty="0"/>
              <a:t> - </a:t>
            </a:r>
            <a:r>
              <a:rPr lang="en-US" sz="3600" dirty="0" err="1"/>
              <a:t>grafisch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188" y="1340768"/>
            <a:ext cx="8209284" cy="4176464"/>
          </a:xfrm>
        </p:spPr>
        <p:txBody>
          <a:bodyPr>
            <a:noAutofit/>
          </a:bodyPr>
          <a:lstStyle/>
          <a:p>
            <a:r>
              <a:rPr lang="nl-NL" altLang="nl-NL" dirty="0" smtClean="0"/>
              <a:t>Voorval past het model aan, zodra aan een bepaalde voorwaarde voldaan wordt</a:t>
            </a:r>
          </a:p>
          <a:p>
            <a:pPr lvl="1"/>
            <a:r>
              <a:rPr lang="nl-NL" altLang="nl-NL" dirty="0" smtClean="0"/>
              <a:t>“Zodra x = y, dan …”</a:t>
            </a:r>
          </a:p>
          <a:p>
            <a:pPr lvl="1"/>
            <a:endParaRPr lang="nl-NL" altLang="nl-NL" dirty="0"/>
          </a:p>
          <a:p>
            <a:r>
              <a:rPr lang="nl-NL" altLang="nl-NL" dirty="0" smtClean="0"/>
              <a:t>Relatiepijl toont relatie tussen onderdelen</a:t>
            </a:r>
          </a:p>
          <a:p>
            <a:pPr lvl="1"/>
            <a:r>
              <a:rPr lang="nl-NL" altLang="nl-NL" dirty="0" smtClean="0"/>
              <a:t>Terugkoppeling en/of verband</a:t>
            </a:r>
          </a:p>
          <a:p>
            <a:pPr lvl="1"/>
            <a:r>
              <a:rPr lang="nl-NL" altLang="nl-NL" dirty="0" smtClean="0"/>
              <a:t>Maakt selectie in Editor mogelijk</a:t>
            </a:r>
          </a:p>
          <a:p>
            <a:pPr lvl="1"/>
            <a:r>
              <a:rPr lang="nl-NL" altLang="nl-NL" dirty="0" smtClean="0"/>
              <a:t>Doet verder zelf niets</a:t>
            </a:r>
            <a:endParaRPr lang="nl-NL" altLang="nl-NL" dirty="0"/>
          </a:p>
          <a:p>
            <a:pPr lvl="1"/>
            <a:endParaRPr lang="nl-NL" altLang="nl-NL" dirty="0"/>
          </a:p>
          <a:p>
            <a:endParaRPr lang="nl-NL" altLang="nl-NL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542945"/>
            <a:ext cx="866775" cy="8667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398" y="4510973"/>
            <a:ext cx="2034736" cy="13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sz="3600" dirty="0" err="1"/>
              <a:t>Computermodel</a:t>
            </a:r>
            <a:r>
              <a:rPr lang="en-US" sz="3600" dirty="0"/>
              <a:t> - </a:t>
            </a:r>
            <a:r>
              <a:rPr lang="en-US" sz="3600" dirty="0" err="1"/>
              <a:t>grafisch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188" y="1340768"/>
            <a:ext cx="8209284" cy="4176464"/>
          </a:xfrm>
        </p:spPr>
        <p:txBody>
          <a:bodyPr>
            <a:noAutofit/>
          </a:bodyPr>
          <a:lstStyle/>
          <a:p>
            <a:r>
              <a:rPr lang="nl-NL" altLang="nl-NL" dirty="0" smtClean="0"/>
              <a:t>Voor berekeningen aan chemische reacties</a:t>
            </a:r>
            <a:endParaRPr lang="nl-NL" altLang="nl-NL" dirty="0"/>
          </a:p>
          <a:p>
            <a:endParaRPr lang="nl-NL" altLang="nl-NL" dirty="0" smtClean="0"/>
          </a:p>
          <a:p>
            <a:r>
              <a:rPr lang="nl-NL" altLang="nl-NL" dirty="0" smtClean="0"/>
              <a:t>Toestandsvariabele die rekening kan houden met de stoichiometrie van in- en output</a:t>
            </a:r>
            <a:endParaRPr lang="nl-NL" altLang="nl-NL" dirty="0"/>
          </a:p>
          <a:p>
            <a:endParaRPr lang="nl-NL" altLang="nl-NL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025" y="1700808"/>
            <a:ext cx="10382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9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107950"/>
            <a:ext cx="8064500" cy="1336675"/>
          </a:xfrm>
        </p:spPr>
        <p:txBody>
          <a:bodyPr/>
          <a:lstStyle/>
          <a:p>
            <a:pPr algn="r">
              <a:defRPr/>
            </a:pPr>
            <a:r>
              <a:rPr lang="en-US" sz="3600" dirty="0" err="1" smtClean="0"/>
              <a:t>Voorbeeldactiviteiten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Beginners:</a:t>
            </a:r>
          </a:p>
          <a:p>
            <a:pPr lvl="1"/>
            <a:r>
              <a:rPr lang="nl-NL" smtClean="0"/>
              <a:t>Sparen (</a:t>
            </a:r>
            <a:r>
              <a:rPr lang="nl-NL" dirty="0" err="1" smtClean="0"/>
              <a:t>ec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smtClean="0"/>
              <a:t>Gevorderden:</a:t>
            </a:r>
          </a:p>
          <a:p>
            <a:pPr lvl="1"/>
            <a:r>
              <a:rPr lang="nl-NL" dirty="0" smtClean="0"/>
              <a:t>Ebola (bi)</a:t>
            </a:r>
          </a:p>
          <a:p>
            <a:pPr lvl="1"/>
            <a:r>
              <a:rPr lang="nl-NL" dirty="0" smtClean="0"/>
              <a:t>Medicijninname (bi/</a:t>
            </a:r>
            <a:r>
              <a:rPr lang="nl-NL" dirty="0" err="1" smtClean="0"/>
              <a:t>sk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Rendement auto (na/</a:t>
            </a:r>
            <a:r>
              <a:rPr lang="nl-NL" dirty="0" err="1" smtClean="0"/>
              <a:t>tn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Bevolkingsgroei (bi/</a:t>
            </a:r>
            <a:r>
              <a:rPr lang="nl-NL" dirty="0" err="1" smtClean="0"/>
              <a:t>ak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Klimaatverandering (</a:t>
            </a:r>
            <a:r>
              <a:rPr lang="nl-NL" dirty="0" err="1" smtClean="0"/>
              <a:t>wi</a:t>
            </a:r>
            <a:r>
              <a:rPr lang="nl-NL" dirty="0" smtClean="0"/>
              <a:t>/</a:t>
            </a:r>
            <a:r>
              <a:rPr lang="nl-NL" dirty="0" err="1" smtClean="0"/>
              <a:t>ak</a:t>
            </a:r>
            <a:r>
              <a:rPr lang="nl-NL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73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Even </a:t>
            </a:r>
            <a:r>
              <a:rPr lang="en-US" dirty="0" err="1" smtClean="0"/>
              <a:t>voorstellen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Even voorstellen, inhoud</a:t>
            </a:r>
          </a:p>
          <a:p>
            <a:r>
              <a:rPr lang="nl-NL" dirty="0" smtClean="0"/>
              <a:t>Modelleren: wat en waarom?</a:t>
            </a:r>
          </a:p>
          <a:p>
            <a:r>
              <a:rPr lang="nl-NL" dirty="0" smtClean="0"/>
              <a:t>Grafisch modelleren in Coach</a:t>
            </a:r>
          </a:p>
          <a:p>
            <a:r>
              <a:rPr lang="nl-NL" dirty="0" smtClean="0"/>
              <a:t>Voorbeelden en valkuilen</a:t>
            </a:r>
          </a:p>
          <a:p>
            <a:r>
              <a:rPr lang="nl-NL" dirty="0" smtClean="0"/>
              <a:t>Zelf modelleren van processen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92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107950"/>
            <a:ext cx="8064500" cy="1336675"/>
          </a:xfrm>
        </p:spPr>
        <p:txBody>
          <a:bodyPr/>
          <a:lstStyle/>
          <a:p>
            <a:pPr algn="r">
              <a:defRPr/>
            </a:pPr>
            <a:r>
              <a:rPr lang="en-US" sz="3600" dirty="0" err="1" smtClean="0"/>
              <a:t>Sparen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r="-2" b="6295"/>
          <a:stretch/>
        </p:blipFill>
        <p:spPr>
          <a:xfrm>
            <a:off x="107504" y="309084"/>
            <a:ext cx="8928992" cy="62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107950"/>
            <a:ext cx="8064500" cy="1336675"/>
          </a:xfrm>
        </p:spPr>
        <p:txBody>
          <a:bodyPr/>
          <a:lstStyle/>
          <a:p>
            <a:pPr algn="r">
              <a:defRPr/>
            </a:pPr>
            <a:r>
              <a:rPr lang="en-US" sz="3600" dirty="0" err="1" smtClean="0"/>
              <a:t>Afronding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313"/>
            <a:ext cx="8579296" cy="4641850"/>
          </a:xfrm>
        </p:spPr>
        <p:txBody>
          <a:bodyPr/>
          <a:lstStyle/>
          <a:p>
            <a:r>
              <a:rPr lang="nl-NL" dirty="0" smtClean="0"/>
              <a:t>Lesactiviteiten (digitaal)</a:t>
            </a:r>
          </a:p>
          <a:p>
            <a:endParaRPr lang="nl-NL" dirty="0"/>
          </a:p>
          <a:p>
            <a:r>
              <a:rPr lang="nl-NL" dirty="0" smtClean="0"/>
              <a:t>Vragen?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3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13100"/>
            <a:ext cx="9144000" cy="17287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6600"/>
                </a:solidFill>
                <a:cs typeface="+mj-cs"/>
              </a:rPr>
              <a:t>Bedankt</a:t>
            </a:r>
            <a:r>
              <a:rPr lang="en-US" sz="4000" dirty="0" smtClean="0">
                <a:solidFill>
                  <a:srgbClr val="FF6600"/>
                </a:solidFill>
                <a:cs typeface="+mj-cs"/>
              </a:rPr>
              <a:t> </a:t>
            </a:r>
            <a:r>
              <a:rPr lang="en-US" sz="4000" dirty="0" err="1" smtClean="0">
                <a:solidFill>
                  <a:srgbClr val="FF6600"/>
                </a:solidFill>
                <a:cs typeface="+mj-cs"/>
              </a:rPr>
              <a:t>voor</a:t>
            </a:r>
            <a:r>
              <a:rPr lang="en-US" sz="4000" dirty="0" smtClean="0">
                <a:solidFill>
                  <a:srgbClr val="FF6600"/>
                </a:solidFill>
                <a:cs typeface="+mj-cs"/>
              </a:rPr>
              <a:t> </a:t>
            </a:r>
            <a:r>
              <a:rPr lang="en-US" sz="4000" dirty="0" err="1" smtClean="0">
                <a:solidFill>
                  <a:srgbClr val="FF6600"/>
                </a:solidFill>
                <a:cs typeface="+mj-cs"/>
              </a:rPr>
              <a:t>uw</a:t>
            </a:r>
            <a:r>
              <a:rPr lang="en-US" sz="4000" dirty="0" smtClean="0">
                <a:solidFill>
                  <a:srgbClr val="FF6600"/>
                </a:solidFill>
                <a:cs typeface="+mj-cs"/>
              </a:rPr>
              <a:t> </a:t>
            </a:r>
            <a:r>
              <a:rPr lang="en-US" sz="4000" dirty="0" err="1" smtClean="0">
                <a:solidFill>
                  <a:srgbClr val="FF6600"/>
                </a:solidFill>
                <a:cs typeface="+mj-cs"/>
              </a:rPr>
              <a:t>aandacht</a:t>
            </a:r>
            <a:r>
              <a:rPr lang="en-US" sz="4000" dirty="0" smtClean="0">
                <a:solidFill>
                  <a:srgbClr val="FF6600"/>
                </a:solidFill>
                <a:cs typeface="+mj-cs"/>
              </a:rPr>
              <a:t>!</a:t>
            </a:r>
            <a:br>
              <a:rPr lang="en-US" sz="4000" dirty="0" smtClean="0">
                <a:solidFill>
                  <a:srgbClr val="FF6600"/>
                </a:solidFill>
                <a:cs typeface="+mj-cs"/>
              </a:rPr>
            </a:br>
            <a:r>
              <a:rPr lang="en-US" sz="2400" dirty="0" smtClean="0">
                <a:solidFill>
                  <a:srgbClr val="FF6600"/>
                </a:solidFill>
                <a:cs typeface="+mj-cs"/>
              </a:rPr>
              <a:t/>
            </a:r>
            <a:br>
              <a:rPr lang="en-US" sz="2400" dirty="0" smtClean="0">
                <a:solidFill>
                  <a:srgbClr val="FF6600"/>
                </a:solidFill>
                <a:cs typeface="+mj-cs"/>
              </a:rPr>
            </a:br>
            <a:r>
              <a:rPr lang="en-US" sz="2400" dirty="0">
                <a:solidFill>
                  <a:srgbClr val="FF6600"/>
                </a:solidFill>
                <a:cs typeface="+mj-cs"/>
                <a:hlinkClick r:id="rId2"/>
              </a:rPr>
              <a:t>merel@cma-science.nl</a:t>
            </a:r>
            <a:r>
              <a:rPr lang="en-US" sz="2400" dirty="0">
                <a:solidFill>
                  <a:srgbClr val="FF6600"/>
                </a:solidFill>
                <a:cs typeface="+mj-cs"/>
              </a:rPr>
              <a:t> </a:t>
            </a:r>
            <a:r>
              <a:rPr lang="en-US" sz="2400" b="1" dirty="0">
                <a:cs typeface="+mj-cs"/>
              </a:rPr>
              <a:t/>
            </a:r>
            <a:br>
              <a:rPr lang="en-US" sz="2400" b="1" dirty="0">
                <a:cs typeface="+mj-cs"/>
              </a:rPr>
            </a:br>
            <a:r>
              <a:rPr lang="en-US" sz="2400" dirty="0" smtClean="0">
                <a:solidFill>
                  <a:srgbClr val="FF6600"/>
                </a:solidFill>
                <a:cs typeface="+mj-cs"/>
                <a:hlinkClick r:id="rId3"/>
              </a:rPr>
              <a:t>sander@cma-science.nl</a:t>
            </a:r>
            <a:r>
              <a:rPr lang="en-US" sz="2400" dirty="0" smtClean="0">
                <a:solidFill>
                  <a:srgbClr val="FF6600"/>
                </a:solidFill>
                <a:cs typeface="+mj-cs"/>
              </a:rPr>
              <a:t> </a:t>
            </a:r>
            <a:endParaRPr lang="en-US" sz="2400" b="1" dirty="0" smtClean="0">
              <a:cs typeface="+mj-cs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692150"/>
            <a:ext cx="9144000" cy="1873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/>
            </a:r>
            <a:br>
              <a:rPr lang="en-US" sz="2000" b="1" dirty="0">
                <a:solidFill>
                  <a:schemeClr val="bg1"/>
                </a:solidFill>
                <a:cs typeface="+mn-cs"/>
              </a:rPr>
            </a:br>
            <a:endParaRPr lang="en-US" sz="36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0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9144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0" y="90805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sz="4000" b="1" dirty="0" smtClean="0">
                <a:solidFill>
                  <a:schemeClr val="bg1"/>
                </a:solidFill>
              </a:rPr>
              <a:t>Vakoverstijgend</a:t>
            </a:r>
            <a:br>
              <a:rPr lang="nl-NL" sz="4000" b="1" dirty="0" smtClean="0">
                <a:solidFill>
                  <a:schemeClr val="bg1"/>
                </a:solidFill>
              </a:rPr>
            </a:br>
            <a:r>
              <a:rPr lang="nl-NL" sz="4000" b="1" dirty="0" smtClean="0">
                <a:solidFill>
                  <a:schemeClr val="bg1"/>
                </a:solidFill>
              </a:rPr>
              <a:t>modelleren</a:t>
            </a:r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7" descr="CMA-logo-400x400-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230275"/>
            <a:ext cx="1225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3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 smtClean="0"/>
              <a:t>Nascholing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41037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2400" dirty="0" smtClean="0"/>
              <a:t>Cursussen </a:t>
            </a:r>
          </a:p>
          <a:p>
            <a:pPr lvl="1">
              <a:defRPr/>
            </a:pPr>
            <a:r>
              <a:rPr lang="nl-NL" sz="2400" dirty="0" smtClean="0"/>
              <a:t>Werken met Coach</a:t>
            </a:r>
          </a:p>
          <a:p>
            <a:pPr lvl="2">
              <a:defRPr/>
            </a:pPr>
            <a:r>
              <a:rPr lang="nl-NL" sz="2000" dirty="0" smtClean="0"/>
              <a:t>Basiscursus</a:t>
            </a:r>
          </a:p>
          <a:p>
            <a:pPr lvl="2">
              <a:defRPr/>
            </a:pPr>
            <a:r>
              <a:rPr lang="nl-NL" sz="2000" dirty="0" smtClean="0"/>
              <a:t>Verdiepingscursus voor uw vakgebied</a:t>
            </a:r>
          </a:p>
          <a:p>
            <a:pPr lvl="1">
              <a:defRPr/>
            </a:pPr>
            <a:r>
              <a:rPr lang="nl-NL" sz="2400" dirty="0" smtClean="0"/>
              <a:t>Modelleren in Coach</a:t>
            </a:r>
          </a:p>
          <a:p>
            <a:pPr lvl="1">
              <a:defRPr/>
            </a:pPr>
            <a:r>
              <a:rPr lang="nl-NL" sz="2400" dirty="0" smtClean="0"/>
              <a:t>Robotica: LEGO EV3</a:t>
            </a:r>
          </a:p>
          <a:p>
            <a:pPr marL="457200" lvl="1" indent="0">
              <a:buNone/>
              <a:defRPr/>
            </a:pPr>
            <a:endParaRPr lang="nl-NL" sz="2400" dirty="0" smtClean="0"/>
          </a:p>
          <a:p>
            <a:pPr>
              <a:defRPr/>
            </a:pPr>
            <a:r>
              <a:rPr lang="nl-NL" sz="2400" dirty="0" smtClean="0"/>
              <a:t>Maatwerk bij u op school </a:t>
            </a:r>
          </a:p>
          <a:p>
            <a:pPr lvl="1">
              <a:defRPr/>
            </a:pPr>
            <a:r>
              <a:rPr lang="nl-NL" sz="2400" dirty="0" smtClean="0"/>
              <a:t>Inhoud gebaseerd op uw leervraag, beta-breed. </a:t>
            </a:r>
          </a:p>
          <a:p>
            <a:pPr lvl="2">
              <a:defRPr/>
            </a:pPr>
            <a:r>
              <a:rPr lang="nl-NL" sz="2000" dirty="0" smtClean="0"/>
              <a:t>Bv. modelleren in de </a:t>
            </a:r>
            <a:r>
              <a:rPr lang="nl-NL" sz="2000" dirty="0" err="1" smtClean="0"/>
              <a:t>beta</a:t>
            </a:r>
            <a:r>
              <a:rPr lang="nl-NL" sz="2000" dirty="0" smtClean="0"/>
              <a:t>-vakken</a:t>
            </a:r>
          </a:p>
          <a:p>
            <a:pPr lvl="2">
              <a:defRPr/>
            </a:pPr>
            <a:r>
              <a:rPr lang="nl-NL" sz="2000" dirty="0"/>
              <a:t>G</a:t>
            </a:r>
            <a:r>
              <a:rPr lang="nl-NL" sz="2000" dirty="0" smtClean="0"/>
              <a:t>ebruik Coach</a:t>
            </a:r>
          </a:p>
          <a:p>
            <a:pPr lvl="2">
              <a:defRPr/>
            </a:pPr>
            <a:r>
              <a:rPr lang="nl-NL" sz="2000" dirty="0"/>
              <a:t>I</a:t>
            </a:r>
            <a:r>
              <a:rPr lang="nl-NL" sz="2000" dirty="0" smtClean="0"/>
              <a:t>mplementatie ICT-practica in curriculum. </a:t>
            </a:r>
            <a:endParaRPr lang="en-US" sz="20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</p:spTree>
    <p:extLst>
      <p:ext uri="{BB962C8B-B14F-4D97-AF65-F5344CB8AC3E}">
        <p14:creationId xmlns:p14="http://schemas.microsoft.com/office/powerpoint/2010/main" val="32375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107950"/>
            <a:ext cx="8064500" cy="1336675"/>
          </a:xfrm>
        </p:spPr>
        <p:txBody>
          <a:bodyPr/>
          <a:lstStyle/>
          <a:p>
            <a:pPr algn="r">
              <a:defRPr/>
            </a:pPr>
            <a:r>
              <a:rPr lang="en-US" sz="3600" dirty="0" err="1" smtClean="0"/>
              <a:t>Modelleren</a:t>
            </a:r>
            <a:r>
              <a:rPr lang="en-US" sz="3600" dirty="0" smtClean="0"/>
              <a:t>: </a:t>
            </a:r>
            <a:r>
              <a:rPr lang="en-US" sz="3600" b="1" dirty="0" err="1" smtClean="0"/>
              <a:t>wat</a:t>
            </a:r>
            <a:r>
              <a:rPr lang="en-US" sz="3600" dirty="0" smtClean="0"/>
              <a:t> </a:t>
            </a:r>
            <a:r>
              <a:rPr lang="en-US" sz="3600" dirty="0" err="1" smtClean="0"/>
              <a:t>en</a:t>
            </a:r>
            <a:r>
              <a:rPr lang="en-US" sz="3600" dirty="0" smtClean="0"/>
              <a:t> </a:t>
            </a:r>
            <a:r>
              <a:rPr lang="en-US" sz="3600" dirty="0" err="1" smtClean="0"/>
              <a:t>waarom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70025"/>
            <a:ext cx="8208963" cy="4838700"/>
          </a:xfrm>
        </p:spPr>
        <p:txBody>
          <a:bodyPr>
            <a:noAutofit/>
          </a:bodyPr>
          <a:lstStyle/>
          <a:p>
            <a:r>
              <a:rPr lang="nl-NL" sz="2800" b="1" dirty="0" err="1"/>
              <a:t>Subdomein</a:t>
            </a:r>
            <a:r>
              <a:rPr lang="nl-NL" sz="2800" b="1" dirty="0"/>
              <a:t> A7. </a:t>
            </a:r>
            <a:r>
              <a:rPr lang="nl-NL" sz="2800" b="1" dirty="0" smtClean="0"/>
              <a:t>Modelvorming</a:t>
            </a:r>
            <a:endParaRPr lang="nl-NL" sz="2800" dirty="0"/>
          </a:p>
          <a:p>
            <a:r>
              <a:rPr lang="nl-NL" sz="2800" dirty="0"/>
              <a:t>De kandidaat kan in </a:t>
            </a:r>
            <a:r>
              <a:rPr lang="nl-NL" sz="2800" u="sng" dirty="0"/>
              <a:t>contexten</a:t>
            </a:r>
            <a:r>
              <a:rPr lang="nl-NL" sz="2800" dirty="0"/>
              <a:t> een relevant probleem analyseren, inperken tot een hanteerbaar probleem, vertalen naar een model, </a:t>
            </a:r>
            <a:r>
              <a:rPr lang="nl-NL" sz="2800" u="sng" dirty="0"/>
              <a:t>modeluitkomsten </a:t>
            </a:r>
            <a:r>
              <a:rPr lang="nl-NL" sz="2800" u="sng" dirty="0" smtClean="0"/>
              <a:t>genereren</a:t>
            </a:r>
            <a:r>
              <a:rPr lang="nl-NL" sz="2800" dirty="0" smtClean="0"/>
              <a:t> en </a:t>
            </a:r>
            <a:r>
              <a:rPr lang="nl-NL" sz="2800" u="sng" dirty="0"/>
              <a:t>interpreteren</a:t>
            </a:r>
            <a:r>
              <a:rPr lang="nl-NL" sz="2800" dirty="0"/>
              <a:t>, en het model </a:t>
            </a:r>
            <a:r>
              <a:rPr lang="nl-NL" sz="2800" u="sng" dirty="0"/>
              <a:t>toetsen</a:t>
            </a:r>
            <a:r>
              <a:rPr lang="nl-NL" sz="2800" dirty="0"/>
              <a:t> en </a:t>
            </a:r>
            <a:r>
              <a:rPr lang="nl-NL" sz="2800" u="sng" dirty="0"/>
              <a:t>beoordelen</a:t>
            </a:r>
            <a:r>
              <a:rPr lang="nl-NL" sz="2800" dirty="0"/>
              <a:t>. De kandidaat maakt daarbij gebruik van consistente redeneringen en relevante rekenkundige en wiskundige vaardigheden. </a:t>
            </a:r>
            <a:endParaRPr lang="nl-NL" sz="2800" dirty="0" smtClean="0"/>
          </a:p>
          <a:p>
            <a:endParaRPr lang="nl-NL" sz="2800" dirty="0"/>
          </a:p>
          <a:p>
            <a:pPr marL="0" indent="0">
              <a:buNone/>
            </a:pPr>
            <a:r>
              <a:rPr lang="nl-NL" sz="2000" i="1" dirty="0"/>
              <a:t>Bron: </a:t>
            </a:r>
            <a:r>
              <a:rPr lang="nl-NL" sz="2000" i="1" dirty="0" smtClean="0"/>
              <a:t>syllabus eindexamen natuurkunde vwo 2016</a:t>
            </a:r>
            <a:endParaRPr lang="nl-NL" sz="2000" i="1" dirty="0"/>
          </a:p>
          <a:p>
            <a:endParaRPr lang="nl-NL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107950"/>
            <a:ext cx="8064500" cy="1336675"/>
          </a:xfrm>
        </p:spPr>
        <p:txBody>
          <a:bodyPr/>
          <a:lstStyle/>
          <a:p>
            <a:pPr algn="r">
              <a:defRPr/>
            </a:pPr>
            <a:r>
              <a:rPr lang="en-US" sz="3600" dirty="0" err="1" smtClean="0"/>
              <a:t>Modelleren</a:t>
            </a:r>
            <a:r>
              <a:rPr lang="en-US" sz="3600" dirty="0" smtClean="0"/>
              <a:t>: </a:t>
            </a:r>
            <a:r>
              <a:rPr lang="en-US" sz="3600" dirty="0" err="1" smtClean="0"/>
              <a:t>wat</a:t>
            </a:r>
            <a:r>
              <a:rPr lang="en-US" sz="3600" dirty="0" smtClean="0"/>
              <a:t> </a:t>
            </a:r>
            <a:r>
              <a:rPr lang="en-US" sz="3600" dirty="0" err="1" smtClean="0"/>
              <a:t>en</a:t>
            </a:r>
            <a:r>
              <a:rPr lang="en-US" sz="3600" dirty="0" smtClean="0"/>
              <a:t> </a:t>
            </a:r>
            <a:r>
              <a:rPr lang="en-US" sz="3600" b="1" dirty="0" err="1" smtClean="0"/>
              <a:t>waarom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470025"/>
            <a:ext cx="8820472" cy="48387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nl-NL" sz="2800" dirty="0" smtClean="0"/>
              <a:t>Belangrijke </a:t>
            </a:r>
            <a:r>
              <a:rPr lang="nl-NL" sz="2800" dirty="0"/>
              <a:t>professionele </a:t>
            </a:r>
            <a:r>
              <a:rPr lang="nl-NL" sz="2800" dirty="0" smtClean="0"/>
              <a:t>activiteit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sz="2400" dirty="0" smtClean="0"/>
              <a:t>Belangrijke vaardigheid in elke natuurwetenschappelijke vervolgstudie</a:t>
            </a:r>
            <a:endParaRPr lang="nl-NL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nl-NL" sz="2800" dirty="0" err="1"/>
              <a:t>Scientific</a:t>
            </a:r>
            <a:r>
              <a:rPr lang="nl-NL" sz="2800" dirty="0"/>
              <a:t> </a:t>
            </a:r>
            <a:r>
              <a:rPr lang="nl-NL" sz="2800" dirty="0" err="1"/>
              <a:t>literacy</a:t>
            </a:r>
            <a:endParaRPr lang="nl-NL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nl-NL" sz="2800" dirty="0"/>
              <a:t>Nieuwe </a:t>
            </a:r>
            <a:r>
              <a:rPr lang="nl-NL" sz="2800" dirty="0" err="1"/>
              <a:t>vakinhoud</a:t>
            </a:r>
            <a:r>
              <a:rPr lang="nl-NL" sz="2800" dirty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dirty="0" smtClean="0"/>
              <a:t>groter </a:t>
            </a:r>
            <a:r>
              <a:rPr lang="nl-NL" dirty="0"/>
              <a:t>realiteitsgehalte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dirty="0"/>
              <a:t>dynamische processen, grotere systemen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800" dirty="0"/>
              <a:t>Nieuwe mogelijkheden voor </a:t>
            </a:r>
            <a:r>
              <a:rPr lang="nl-NL" sz="2800" dirty="0" smtClean="0"/>
              <a:t>begripsontwikkeling </a:t>
            </a:r>
            <a:endParaRPr lang="nl-NL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107950"/>
            <a:ext cx="8064500" cy="1336675"/>
          </a:xfrm>
        </p:spPr>
        <p:txBody>
          <a:bodyPr/>
          <a:lstStyle/>
          <a:p>
            <a:pPr algn="r">
              <a:defRPr/>
            </a:pPr>
            <a:r>
              <a:rPr lang="en-US" sz="3600" dirty="0" err="1" smtClean="0"/>
              <a:t>Modelleren</a:t>
            </a:r>
            <a:r>
              <a:rPr lang="en-US" sz="3600" dirty="0" smtClean="0"/>
              <a:t>: </a:t>
            </a:r>
            <a:r>
              <a:rPr lang="en-US" sz="3600" dirty="0" err="1" smtClean="0"/>
              <a:t>wat</a:t>
            </a:r>
            <a:r>
              <a:rPr lang="en-US" sz="3600" dirty="0" smtClean="0"/>
              <a:t> </a:t>
            </a:r>
            <a:r>
              <a:rPr lang="en-US" sz="3600" dirty="0" err="1" smtClean="0"/>
              <a:t>en</a:t>
            </a:r>
            <a:r>
              <a:rPr lang="en-US" sz="3600" dirty="0" smtClean="0"/>
              <a:t> </a:t>
            </a:r>
            <a:r>
              <a:rPr lang="en-US" sz="3600" b="1" dirty="0" err="1" smtClean="0"/>
              <a:t>waarom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Blu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" y="1930189"/>
            <a:ext cx="8229600" cy="375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15616" y="587727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o.a. Onne van Buuren (2014)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39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8" name="PIJL-OMLAAG 7"/>
          <p:cNvSpPr/>
          <p:nvPr/>
        </p:nvSpPr>
        <p:spPr>
          <a:xfrm>
            <a:off x="141575" y="1153170"/>
            <a:ext cx="432048" cy="1944217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Tekstvak 11"/>
          <p:cNvSpPr txBox="1"/>
          <p:nvPr/>
        </p:nvSpPr>
        <p:spPr>
          <a:xfrm>
            <a:off x="-2441" y="217067"/>
            <a:ext cx="1296144" cy="923330"/>
          </a:xfrm>
          <a:prstGeom prst="rect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Realistische context-situatie</a:t>
            </a:r>
          </a:p>
        </p:txBody>
      </p:sp>
      <p:sp>
        <p:nvSpPr>
          <p:cNvPr id="10" name="Tekstvak 12"/>
          <p:cNvSpPr txBox="1"/>
          <p:nvPr/>
        </p:nvSpPr>
        <p:spPr>
          <a:xfrm>
            <a:off x="1725751" y="217067"/>
            <a:ext cx="1440160" cy="923330"/>
          </a:xfrm>
          <a:prstGeom prst="rect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Hanteerbaar probleem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kstvak 13"/>
          <p:cNvSpPr txBox="1"/>
          <p:nvPr/>
        </p:nvSpPr>
        <p:spPr>
          <a:xfrm>
            <a:off x="3597959" y="229841"/>
            <a:ext cx="936104" cy="923330"/>
          </a:xfrm>
          <a:prstGeom prst="rect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kstvak 14"/>
          <p:cNvSpPr txBox="1"/>
          <p:nvPr/>
        </p:nvSpPr>
        <p:spPr>
          <a:xfrm>
            <a:off x="4966111" y="229841"/>
            <a:ext cx="1368152" cy="923330"/>
          </a:xfrm>
          <a:prstGeom prst="rect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Model-uitkomsten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kstvak 15"/>
          <p:cNvSpPr txBox="1"/>
          <p:nvPr/>
        </p:nvSpPr>
        <p:spPr>
          <a:xfrm>
            <a:off x="6694303" y="217067"/>
            <a:ext cx="1296144" cy="923330"/>
          </a:xfrm>
          <a:prstGeom prst="rect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 err="1">
                <a:solidFill>
                  <a:prstClr val="black"/>
                </a:solidFill>
                <a:latin typeface="Calibri"/>
              </a:rPr>
              <a:t>Geïnter-preteerde</a:t>
            </a:r>
            <a:r>
              <a:rPr lang="nl-NL" dirty="0">
                <a:solidFill>
                  <a:prstClr val="black"/>
                </a:solidFill>
                <a:latin typeface="Calibri"/>
              </a:rPr>
              <a:t> uitkomsten</a:t>
            </a:r>
          </a:p>
        </p:txBody>
      </p:sp>
      <p:sp>
        <p:nvSpPr>
          <p:cNvPr id="14" name="Tekstvak 16"/>
          <p:cNvSpPr txBox="1"/>
          <p:nvPr/>
        </p:nvSpPr>
        <p:spPr>
          <a:xfrm>
            <a:off x="501615" y="122517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Analyseren &amp; inperken</a:t>
            </a:r>
          </a:p>
        </p:txBody>
      </p:sp>
      <p:sp>
        <p:nvSpPr>
          <p:cNvPr id="15" name="Tekstvak 17"/>
          <p:cNvSpPr txBox="1"/>
          <p:nvPr/>
        </p:nvSpPr>
        <p:spPr>
          <a:xfrm>
            <a:off x="3021895" y="121588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Vertalen</a:t>
            </a:r>
          </a:p>
        </p:txBody>
      </p:sp>
      <p:sp>
        <p:nvSpPr>
          <p:cNvPr id="16" name="Tekstvak 19"/>
          <p:cNvSpPr txBox="1"/>
          <p:nvPr/>
        </p:nvSpPr>
        <p:spPr>
          <a:xfrm>
            <a:off x="4309655" y="1215887"/>
            <a:ext cx="123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Genereren</a:t>
            </a:r>
          </a:p>
        </p:txBody>
      </p:sp>
      <p:sp>
        <p:nvSpPr>
          <p:cNvPr id="17" name="Tekstvak 20"/>
          <p:cNvSpPr txBox="1"/>
          <p:nvPr/>
        </p:nvSpPr>
        <p:spPr>
          <a:xfrm>
            <a:off x="5758199" y="121588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Interpreteren</a:t>
            </a:r>
          </a:p>
        </p:txBody>
      </p:sp>
      <p:sp>
        <p:nvSpPr>
          <p:cNvPr id="18" name="Tekstvak 21"/>
          <p:cNvSpPr txBox="1"/>
          <p:nvPr/>
        </p:nvSpPr>
        <p:spPr>
          <a:xfrm>
            <a:off x="7846431" y="865139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Toetsen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beoordelen</a:t>
            </a:r>
          </a:p>
        </p:txBody>
      </p:sp>
      <p:sp>
        <p:nvSpPr>
          <p:cNvPr id="19" name="PIJL-RECHTS 18"/>
          <p:cNvSpPr/>
          <p:nvPr/>
        </p:nvSpPr>
        <p:spPr>
          <a:xfrm>
            <a:off x="1293703" y="505099"/>
            <a:ext cx="432048" cy="36004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0" name="PIJL-RECHTS 19"/>
          <p:cNvSpPr/>
          <p:nvPr/>
        </p:nvSpPr>
        <p:spPr>
          <a:xfrm>
            <a:off x="3165911" y="505099"/>
            <a:ext cx="432048" cy="36004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1" name="PIJL-RECHTS 20"/>
          <p:cNvSpPr/>
          <p:nvPr/>
        </p:nvSpPr>
        <p:spPr>
          <a:xfrm>
            <a:off x="4534063" y="505099"/>
            <a:ext cx="432048" cy="36004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2" name="PIJL-RECHTS 21"/>
          <p:cNvSpPr/>
          <p:nvPr/>
        </p:nvSpPr>
        <p:spPr>
          <a:xfrm>
            <a:off x="6334263" y="505099"/>
            <a:ext cx="360040" cy="36004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3" name="PIJL-RECHTS 22"/>
          <p:cNvSpPr/>
          <p:nvPr/>
        </p:nvSpPr>
        <p:spPr>
          <a:xfrm>
            <a:off x="7990447" y="505099"/>
            <a:ext cx="432048" cy="36004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4" name="Tekstvak 28"/>
          <p:cNvSpPr txBox="1"/>
          <p:nvPr/>
        </p:nvSpPr>
        <p:spPr>
          <a:xfrm>
            <a:off x="-2441" y="309738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Situatie kennen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Experimenteren</a:t>
            </a:r>
          </a:p>
        </p:txBody>
      </p:sp>
      <p:sp>
        <p:nvSpPr>
          <p:cNvPr id="25" name="PIJL-OMLAAG 24"/>
          <p:cNvSpPr/>
          <p:nvPr/>
        </p:nvSpPr>
        <p:spPr>
          <a:xfrm>
            <a:off x="1293703" y="1584349"/>
            <a:ext cx="432048" cy="648941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6" name="Tekstvak 30"/>
          <p:cNvSpPr txBox="1"/>
          <p:nvPr/>
        </p:nvSpPr>
        <p:spPr>
          <a:xfrm>
            <a:off x="573623" y="223329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 smtClean="0">
                <a:solidFill>
                  <a:prstClr val="black"/>
                </a:solidFill>
                <a:latin typeface="Calibri"/>
              </a:rPr>
              <a:t>Natuurkundige blik</a:t>
            </a:r>
            <a:endParaRPr lang="nl-NL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basiskennis</a:t>
            </a:r>
          </a:p>
        </p:txBody>
      </p:sp>
      <p:sp>
        <p:nvSpPr>
          <p:cNvPr id="27" name="PIJL-OMLAAG 26"/>
          <p:cNvSpPr/>
          <p:nvPr/>
        </p:nvSpPr>
        <p:spPr>
          <a:xfrm>
            <a:off x="3885991" y="1153172"/>
            <a:ext cx="432048" cy="72008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093903" y="1873251"/>
            <a:ext cx="2088231" cy="156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l-GR" i="1" dirty="0">
                <a:solidFill>
                  <a:prstClr val="black"/>
                </a:solidFill>
                <a:latin typeface="Calibri"/>
                <a:cs typeface="Arial" charset="0"/>
              </a:rPr>
              <a:t>Δ</a:t>
            </a:r>
            <a:r>
              <a:rPr lang="nl-NL" i="1" dirty="0">
                <a:solidFill>
                  <a:prstClr val="black"/>
                </a:solidFill>
                <a:latin typeface="Calibri"/>
                <a:cs typeface="Arial" charset="0"/>
              </a:rPr>
              <a:t>v = a·</a:t>
            </a:r>
            <a:r>
              <a:rPr lang="el-GR" i="1" dirty="0">
                <a:solidFill>
                  <a:prstClr val="black"/>
                </a:solidFill>
                <a:latin typeface="Calibri"/>
                <a:cs typeface="Arial" charset="0"/>
              </a:rPr>
              <a:t>Δ</a:t>
            </a:r>
            <a:r>
              <a:rPr lang="nl-NL" i="1" dirty="0">
                <a:solidFill>
                  <a:prstClr val="black"/>
                </a:solidFill>
                <a:latin typeface="Calibri"/>
                <a:cs typeface="Arial" charset="0"/>
              </a:rPr>
              <a:t>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i="1" dirty="0">
                <a:solidFill>
                  <a:prstClr val="black"/>
                </a:solidFill>
                <a:latin typeface="Calibri"/>
              </a:rPr>
              <a:t>a = </a:t>
            </a:r>
            <a:r>
              <a:rPr lang="nl-NL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nl-NL" i="1" baseline="-25000" dirty="0" err="1">
                <a:solidFill>
                  <a:prstClr val="black"/>
                </a:solidFill>
                <a:latin typeface="Calibri"/>
              </a:rPr>
              <a:t>netto</a:t>
            </a:r>
            <a:r>
              <a:rPr lang="nl-NL" i="1" dirty="0">
                <a:solidFill>
                  <a:prstClr val="black"/>
                </a:solidFill>
                <a:latin typeface="Calibri"/>
              </a:rPr>
              <a:t>/m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nl-NL" i="1" baseline="-25000" dirty="0" err="1">
                <a:solidFill>
                  <a:prstClr val="black"/>
                </a:solidFill>
                <a:latin typeface="Calibri"/>
              </a:rPr>
              <a:t>w</a:t>
            </a:r>
            <a:r>
              <a:rPr lang="nl-NL" i="1" dirty="0">
                <a:solidFill>
                  <a:prstClr val="black"/>
                </a:solidFill>
                <a:latin typeface="Calibri"/>
              </a:rPr>
              <a:t> = k*v</a:t>
            </a:r>
            <a:r>
              <a:rPr lang="nl-NL" i="1" baseline="30000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nl-NL" i="1" baseline="-25000" dirty="0" err="1">
                <a:solidFill>
                  <a:prstClr val="black"/>
                </a:solidFill>
                <a:latin typeface="Calibri"/>
              </a:rPr>
              <a:t>z</a:t>
            </a:r>
            <a:r>
              <a:rPr lang="nl-NL" i="1" dirty="0">
                <a:solidFill>
                  <a:prstClr val="black"/>
                </a:solidFill>
                <a:latin typeface="Calibri"/>
              </a:rPr>
              <a:t> = m·9,8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nl-NL" i="1" baseline="-25000" dirty="0" err="1">
                <a:solidFill>
                  <a:prstClr val="black"/>
                </a:solidFill>
                <a:latin typeface="Calibri"/>
              </a:rPr>
              <a:t>netto</a:t>
            </a:r>
            <a:r>
              <a:rPr lang="nl-NL" i="1" dirty="0">
                <a:solidFill>
                  <a:prstClr val="black"/>
                </a:solidFill>
                <a:latin typeface="Calibri"/>
              </a:rPr>
              <a:t>=</a:t>
            </a:r>
            <a:r>
              <a:rPr lang="nl-NL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nl-NL" i="1" baseline="-25000" dirty="0" err="1">
                <a:solidFill>
                  <a:prstClr val="black"/>
                </a:solidFill>
                <a:latin typeface="Calibri"/>
              </a:rPr>
              <a:t>z</a:t>
            </a:r>
            <a:r>
              <a:rPr lang="nl-NL" i="1" dirty="0" err="1">
                <a:solidFill>
                  <a:prstClr val="black"/>
                </a:solidFill>
                <a:latin typeface="Calibri"/>
              </a:rPr>
              <a:t>-F</a:t>
            </a:r>
            <a:r>
              <a:rPr lang="nl-NL" i="1" baseline="-25000" dirty="0" err="1">
                <a:solidFill>
                  <a:prstClr val="black"/>
                </a:solidFill>
                <a:latin typeface="Calibri"/>
              </a:rPr>
              <a:t>w</a:t>
            </a:r>
            <a:endParaRPr lang="nl-NL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PIJL-OMLAAG 28"/>
          <p:cNvSpPr/>
          <p:nvPr/>
        </p:nvSpPr>
        <p:spPr>
          <a:xfrm>
            <a:off x="3957999" y="3529436"/>
            <a:ext cx="432048" cy="8992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1" name="PIJL-OMLAAG 30"/>
          <p:cNvSpPr/>
          <p:nvPr/>
        </p:nvSpPr>
        <p:spPr>
          <a:xfrm>
            <a:off x="5038119" y="1585220"/>
            <a:ext cx="432048" cy="2088231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2" name="Tekstvak 39"/>
          <p:cNvSpPr txBox="1"/>
          <p:nvPr/>
        </p:nvSpPr>
        <p:spPr>
          <a:xfrm>
            <a:off x="4750086" y="3736167"/>
            <a:ext cx="259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Werken met software</a:t>
            </a:r>
          </a:p>
        </p:txBody>
      </p:sp>
      <p:sp>
        <p:nvSpPr>
          <p:cNvPr id="34" name="PIJL-OMLAAG 33"/>
          <p:cNvSpPr/>
          <p:nvPr/>
        </p:nvSpPr>
        <p:spPr>
          <a:xfrm>
            <a:off x="6406271" y="1584349"/>
            <a:ext cx="432048" cy="86496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5" name="PIJL-OMLAAG 34"/>
          <p:cNvSpPr/>
          <p:nvPr/>
        </p:nvSpPr>
        <p:spPr>
          <a:xfrm>
            <a:off x="2661855" y="1225179"/>
            <a:ext cx="432048" cy="244827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9" name="PIJL-LINKS en -OMHOOG 38"/>
          <p:cNvSpPr/>
          <p:nvPr/>
        </p:nvSpPr>
        <p:spPr>
          <a:xfrm>
            <a:off x="1653743" y="1873251"/>
            <a:ext cx="7128792" cy="4608512"/>
          </a:xfrm>
          <a:prstGeom prst="leftUpArrow">
            <a:avLst>
              <a:gd name="adj1" fmla="val 5613"/>
              <a:gd name="adj2" fmla="val 5065"/>
              <a:gd name="adj3" fmla="val 2562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pic>
        <p:nvPicPr>
          <p:cNvPr id="36" name="Picture 5" descr="http://www.intermediair.nl/sites/default/files/styles/artikel_list_image/public/irritatie-hamer-computer.jpg?itok=n37C1F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79" y="4105498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Wolkvormige toelichting 37"/>
          <p:cNvSpPr/>
          <p:nvPr/>
        </p:nvSpPr>
        <p:spPr>
          <a:xfrm>
            <a:off x="1653743" y="3516661"/>
            <a:ext cx="2362704" cy="95791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nl-NL" sz="2400" i="1" dirty="0" err="1" smtClean="0">
                <a:solidFill>
                  <a:schemeClr val="tx1"/>
                </a:solidFill>
              </a:rPr>
              <a:t>F</a:t>
            </a:r>
            <a:r>
              <a:rPr lang="nl-NL" sz="2400" i="1" baseline="-25000" dirty="0" err="1" smtClean="0">
                <a:solidFill>
                  <a:schemeClr val="tx1"/>
                </a:solidFill>
              </a:rPr>
              <a:t>z</a:t>
            </a:r>
            <a:r>
              <a:rPr lang="nl-NL" sz="2400" i="1" dirty="0" smtClean="0">
                <a:solidFill>
                  <a:schemeClr val="tx1"/>
                </a:solidFill>
              </a:rPr>
              <a:t> en </a:t>
            </a:r>
            <a:r>
              <a:rPr lang="nl-NL" sz="2400" i="1" dirty="0" err="1" smtClean="0">
                <a:solidFill>
                  <a:schemeClr val="tx1"/>
                </a:solidFill>
              </a:rPr>
              <a:t>F</a:t>
            </a:r>
            <a:r>
              <a:rPr lang="nl-NL" sz="2400" i="1" baseline="-25000" dirty="0" err="1" smtClean="0">
                <a:solidFill>
                  <a:schemeClr val="tx1"/>
                </a:solidFill>
              </a:rPr>
              <a:t>w</a:t>
            </a:r>
            <a:endParaRPr lang="nl-NL" sz="2400" i="1" dirty="0">
              <a:solidFill>
                <a:schemeClr val="tx1"/>
              </a:solidFill>
            </a:endParaRPr>
          </a:p>
        </p:txBody>
      </p:sp>
      <p:grpSp>
        <p:nvGrpSpPr>
          <p:cNvPr id="43" name="Groep 42"/>
          <p:cNvGrpSpPr/>
          <p:nvPr/>
        </p:nvGrpSpPr>
        <p:grpSpPr>
          <a:xfrm>
            <a:off x="68091" y="3795917"/>
            <a:ext cx="1515120" cy="2812240"/>
            <a:chOff x="32545" y="4005064"/>
            <a:chExt cx="1515120" cy="2812240"/>
          </a:xfrm>
        </p:grpSpPr>
        <p:pic>
          <p:nvPicPr>
            <p:cNvPr id="44" name="Afbeelding 4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22" y="5804337"/>
              <a:ext cx="1122965" cy="1012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53" r="21454" b="10979"/>
            <a:stretch/>
          </p:blipFill>
          <p:spPr bwMode="auto">
            <a:xfrm>
              <a:off x="32545" y="4005064"/>
              <a:ext cx="1515120" cy="177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45" y="4559361"/>
            <a:ext cx="2016224" cy="134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55" y="2583949"/>
            <a:ext cx="2345829" cy="98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1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107950"/>
            <a:ext cx="8064500" cy="1336675"/>
          </a:xfrm>
        </p:spPr>
        <p:txBody>
          <a:bodyPr/>
          <a:lstStyle/>
          <a:p>
            <a:pPr algn="r">
              <a:defRPr/>
            </a:pPr>
            <a:r>
              <a:rPr lang="en-US" sz="3600" dirty="0" err="1" smtClean="0"/>
              <a:t>Valkuilen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470025"/>
            <a:ext cx="8820472" cy="48387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nl-NL" dirty="0" smtClean="0"/>
              <a:t>Veel vaardigheden nodig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sz="2400" dirty="0" smtClean="0"/>
              <a:t>Deels traditionele vaardigheden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dirty="0" smtClean="0"/>
              <a:t>Tijd nodig voor software en “denken in modellen”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sz="2400" dirty="0" smtClean="0"/>
              <a:t>Als ik dit verander, dan…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sz="2400" dirty="0" smtClean="0"/>
              <a:t>Mijn uitkomst klopt niet. Is dat omdat ik het model fout heb gemaakt of omdat mijn idee van het model niet klopt? </a:t>
            </a:r>
          </a:p>
          <a:p>
            <a:r>
              <a:rPr lang="nl-NL" dirty="0"/>
              <a:t>Bepaalde voorkennis is een vereiste</a:t>
            </a:r>
          </a:p>
          <a:p>
            <a:pPr lvl="1"/>
            <a:r>
              <a:rPr lang="nl-NL" dirty="0"/>
              <a:t>“Iets” over </a:t>
            </a:r>
            <a:r>
              <a:rPr lang="nl-NL" dirty="0" smtClean="0"/>
              <a:t>krachten moet </a:t>
            </a:r>
            <a:r>
              <a:rPr lang="nl-NL" dirty="0"/>
              <a:t>bekend zijn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dirty="0" smtClean="0"/>
          </a:p>
          <a:p>
            <a:pPr eaLnBrk="1" hangingPunct="1">
              <a:lnSpc>
                <a:spcPct val="90000"/>
              </a:lnSpc>
              <a:defRPr/>
            </a:pP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7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107950"/>
            <a:ext cx="8064500" cy="1336675"/>
          </a:xfrm>
        </p:spPr>
        <p:txBody>
          <a:bodyPr/>
          <a:lstStyle/>
          <a:p>
            <a:pPr algn="r">
              <a:defRPr/>
            </a:pPr>
            <a:r>
              <a:rPr lang="en-US" sz="3600" dirty="0" err="1" smtClean="0"/>
              <a:t>Valkuilen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1188" y="1125538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Modelleren is een praktische vaardigheid</a:t>
            </a:r>
          </a:p>
          <a:p>
            <a:pPr lvl="1"/>
            <a:r>
              <a:rPr lang="nl-NL" dirty="0"/>
              <a:t>Moet aangeleerd worden</a:t>
            </a:r>
          </a:p>
          <a:p>
            <a:pPr lvl="1"/>
            <a:r>
              <a:rPr lang="nl-NL" dirty="0"/>
              <a:t>Opbouwende lijn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dirty="0" smtClean="0"/>
          </a:p>
          <a:p>
            <a:pPr eaLnBrk="1" hangingPunct="1">
              <a:lnSpc>
                <a:spcPct val="90000"/>
              </a:lnSpc>
              <a:defRPr/>
            </a:pPr>
            <a:endParaRPr lang="nl-NL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nl-NL" dirty="0" smtClean="0"/>
              <a:t>Maar</a:t>
            </a:r>
            <a:r>
              <a:rPr lang="nl-NL" dirty="0"/>
              <a:t>: modelleren is niet nieuw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dirty="0"/>
              <a:t>Modelleren + experimenteren = kern natuurwetenschappen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04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172400" cy="792088"/>
          </a:xfrm>
        </p:spPr>
        <p:txBody>
          <a:bodyPr/>
          <a:lstStyle/>
          <a:p>
            <a:pPr algn="l" eaLnBrk="1" hangingPunct="1"/>
            <a:r>
              <a:rPr lang="nl-NL" dirty="0" smtClean="0"/>
              <a:t>Hoofdelementen leerlijn, 2MHV</a:t>
            </a:r>
          </a:p>
        </p:txBody>
      </p:sp>
      <p:pic>
        <p:nvPicPr>
          <p:cNvPr id="1741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820150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6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0000"/>
      </a:dk1>
      <a:lt1>
        <a:srgbClr val="EAEAEA"/>
      </a:lt1>
      <a:dk2>
        <a:srgbClr val="FF6600"/>
      </a:dk2>
      <a:lt2>
        <a:srgbClr val="808080"/>
      </a:lt2>
      <a:accent1>
        <a:srgbClr val="FF6600"/>
      </a:accent1>
      <a:accent2>
        <a:srgbClr val="333399"/>
      </a:accent2>
      <a:accent3>
        <a:srgbClr val="F3F3F3"/>
      </a:accent3>
      <a:accent4>
        <a:srgbClr val="000000"/>
      </a:accent4>
      <a:accent5>
        <a:srgbClr val="FFB8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DDDDDD"/>
        </a:lt1>
        <a:dk2>
          <a:srgbClr val="FF9933"/>
        </a:dk2>
        <a:lt2>
          <a:srgbClr val="808080"/>
        </a:lt2>
        <a:accent1>
          <a:srgbClr val="ECAD3C"/>
        </a:accent1>
        <a:accent2>
          <a:srgbClr val="333399"/>
        </a:accent2>
        <a:accent3>
          <a:srgbClr val="EBEBEB"/>
        </a:accent3>
        <a:accent4>
          <a:srgbClr val="000000"/>
        </a:accent4>
        <a:accent5>
          <a:srgbClr val="F4D3A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DDDDDD"/>
        </a:lt1>
        <a:dk2>
          <a:srgbClr val="FF6600"/>
        </a:dk2>
        <a:lt2>
          <a:srgbClr val="808080"/>
        </a:lt2>
        <a:accent1>
          <a:srgbClr val="FF6600"/>
        </a:accent1>
        <a:accent2>
          <a:srgbClr val="333399"/>
        </a:accent2>
        <a:accent3>
          <a:srgbClr val="EBEBEB"/>
        </a:accent3>
        <a:accent4>
          <a:srgbClr val="000000"/>
        </a:accent4>
        <a:accent5>
          <a:srgbClr val="FFB8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EAEAEA"/>
        </a:lt1>
        <a:dk2>
          <a:srgbClr val="FF6600"/>
        </a:dk2>
        <a:lt2>
          <a:srgbClr val="808080"/>
        </a:lt2>
        <a:accent1>
          <a:srgbClr val="FF6600"/>
        </a:accent1>
        <a:accent2>
          <a:srgbClr val="333399"/>
        </a:accent2>
        <a:accent3>
          <a:srgbClr val="F3F3F3"/>
        </a:accent3>
        <a:accent4>
          <a:srgbClr val="000000"/>
        </a:accent4>
        <a:accent5>
          <a:srgbClr val="FFB8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2335</TotalTime>
  <Words>550</Words>
  <Application>Microsoft Office PowerPoint</Application>
  <PresentationFormat>Diavoorstelling (4:3)</PresentationFormat>
  <Paragraphs>170</Paragraphs>
  <Slides>23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ＭＳ Ｐゴシック</vt:lpstr>
      <vt:lpstr>Arial</vt:lpstr>
      <vt:lpstr>Calibri</vt:lpstr>
      <vt:lpstr>Default Design</vt:lpstr>
      <vt:lpstr>Werkgroep Natuurkunde Didactiek 11 December 2015  Merel Collenteur (merel@cma-science.nl) Sander Habets (sander@cma-science.nl) </vt:lpstr>
      <vt:lpstr>Even voorstellen</vt:lpstr>
      <vt:lpstr>Modelleren: wat en waarom? </vt:lpstr>
      <vt:lpstr>Modelleren: wat en waarom? </vt:lpstr>
      <vt:lpstr>Modelleren: wat en waarom? </vt:lpstr>
      <vt:lpstr>PowerPoint-presentatie</vt:lpstr>
      <vt:lpstr>Valkuilen</vt:lpstr>
      <vt:lpstr>Valkuilen</vt:lpstr>
      <vt:lpstr>Hoofdelementen leerlijn, 2MHV</vt:lpstr>
      <vt:lpstr>Hoofdelementen leerlijn, 3HV</vt:lpstr>
      <vt:lpstr>Hoofelementen leerlijn, 4HV</vt:lpstr>
      <vt:lpstr>Grafisch modelleren in Coach</vt:lpstr>
      <vt:lpstr>Tekstueel modelleren in Coach</vt:lpstr>
      <vt:lpstr>Resultaten</vt:lpstr>
      <vt:lpstr>Computermodel - grafisch</vt:lpstr>
      <vt:lpstr>Computermodel - grafisch</vt:lpstr>
      <vt:lpstr>Computermodel - grafisch</vt:lpstr>
      <vt:lpstr>Computermodel - grafisch</vt:lpstr>
      <vt:lpstr>Voorbeeldactiviteiten</vt:lpstr>
      <vt:lpstr>Sparen</vt:lpstr>
      <vt:lpstr>Afronding</vt:lpstr>
      <vt:lpstr>Bedankt voor uw aandacht!  merel@cma-science.nl  sander@cma-science.nl </vt:lpstr>
      <vt:lpstr>Nascholing </vt:lpstr>
    </vt:vector>
  </TitlesOfParts>
  <Company>Universiteit van Amsterdam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 products</dc:title>
  <dc:creator>miodus</dc:creator>
  <cp:lastModifiedBy>S Habets</cp:lastModifiedBy>
  <cp:revision>265</cp:revision>
  <dcterms:created xsi:type="dcterms:W3CDTF">2009-02-19T13:45:19Z</dcterms:created>
  <dcterms:modified xsi:type="dcterms:W3CDTF">2015-12-11T18:18:38Z</dcterms:modified>
</cp:coreProperties>
</file>